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8"/>
  </p:notesMasterIdLst>
  <p:sldIdLst>
    <p:sldId id="256" r:id="rId3"/>
    <p:sldId id="585" r:id="rId4"/>
    <p:sldId id="527" r:id="rId5"/>
    <p:sldId id="657" r:id="rId6"/>
    <p:sldId id="695" r:id="rId7"/>
    <p:sldId id="668" r:id="rId8"/>
    <p:sldId id="694" r:id="rId9"/>
    <p:sldId id="693" r:id="rId10"/>
    <p:sldId id="688" r:id="rId11"/>
    <p:sldId id="689" r:id="rId12"/>
    <p:sldId id="690" r:id="rId13"/>
    <p:sldId id="691" r:id="rId14"/>
    <p:sldId id="692" r:id="rId15"/>
    <p:sldId id="615" r:id="rId16"/>
    <p:sldId id="680" r:id="rId17"/>
    <p:sldId id="681" r:id="rId18"/>
    <p:sldId id="682" r:id="rId19"/>
    <p:sldId id="683" r:id="rId20"/>
    <p:sldId id="684" r:id="rId21"/>
    <p:sldId id="685" r:id="rId22"/>
    <p:sldId id="686" r:id="rId23"/>
    <p:sldId id="679" r:id="rId24"/>
    <p:sldId id="687" r:id="rId25"/>
    <p:sldId id="617" r:id="rId26"/>
    <p:sldId id="334" r:id="rId27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483"/>
    <a:srgbClr val="283743"/>
    <a:srgbClr val="013366"/>
    <a:srgbClr val="25343C"/>
    <a:srgbClr val="F8F8F8"/>
    <a:srgbClr val="F9FFB1"/>
    <a:srgbClr val="5592D7"/>
    <a:srgbClr val="23B4D7"/>
    <a:srgbClr val="1F96B2"/>
    <a:srgbClr val="00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96246" autoAdjust="0"/>
  </p:normalViewPr>
  <p:slideViewPr>
    <p:cSldViewPr snapToGrid="0" snapToObjects="1">
      <p:cViewPr varScale="1">
        <p:scale>
          <a:sx n="93" d="100"/>
          <a:sy n="93" d="100"/>
        </p:scale>
        <p:origin x="240" y="568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24974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600">
        <a:latin typeface="Arial"/>
        <a:ea typeface="Arial"/>
        <a:cs typeface="Arial"/>
        <a:sym typeface="Avenir Roman"/>
      </a:defRPr>
    </a:lvl1pPr>
    <a:lvl2pPr indent="228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7460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408828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336178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05328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106883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375799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071146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79402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1371790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1331873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376829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Left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below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Interval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somewhere on an interval between two values.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Right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above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at a predetermined time, at which point any subjects remaining are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when a predetermined number are observed to have failed; the remaining subjects are then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Random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(or </a:t>
            </a:r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non-informative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) </a:t>
            </a:r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02151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179959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705316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3341592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264147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75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27502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208564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32438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147884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166862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13513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288034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140D16-0005-D743-BB23-C1087607B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Not a problem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Microsft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requirement</a:t>
            </a:r>
            <a:r>
              <a:rPr lang="pl-PL" dirty="0"/>
              <a:t> from 2008. </a:t>
            </a: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EFI </a:t>
            </a:r>
            <a:r>
              <a:rPr lang="pl-PL" dirty="0" err="1"/>
              <a:t>capabilities</a:t>
            </a:r>
            <a:r>
              <a:rPr lang="pl-PL" dirty="0"/>
              <a:t> of the VBIOS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loaded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in Linux and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you’ll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dynamically</a:t>
            </a:r>
            <a:r>
              <a:rPr lang="pl-PL" dirty="0"/>
              <a:t> </a:t>
            </a:r>
            <a:r>
              <a:rPr lang="pl-PL" dirty="0" err="1"/>
              <a:t>load</a:t>
            </a:r>
            <a:r>
              <a:rPr lang="pl-PL" dirty="0"/>
              <a:t> the VBIOS for </a:t>
            </a:r>
            <a:r>
              <a:rPr lang="pl-PL" dirty="0" err="1"/>
              <a:t>your</a:t>
            </a:r>
            <a:r>
              <a:rPr lang="pl-PL" dirty="0"/>
              <a:t> VM.</a:t>
            </a:r>
          </a:p>
        </p:txBody>
      </p:sp>
    </p:spTree>
    <p:extLst>
      <p:ext uri="{BB962C8B-B14F-4D97-AF65-F5344CB8AC3E}">
        <p14:creationId xmlns:p14="http://schemas.microsoft.com/office/powerpoint/2010/main" val="91888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8087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802610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1247132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1691654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2136176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8357044" y="0"/>
            <a:ext cx="8447357" cy="9753600"/>
          </a:xfrm>
          <a:custGeom>
            <a:avLst/>
            <a:gdLst>
              <a:gd name="T0" fmla="*/ 3743 w 5612"/>
              <a:gd name="T1" fmla="*/ 0 h 6480"/>
              <a:gd name="T2" fmla="*/ 3915 w 5612"/>
              <a:gd name="T3" fmla="*/ 106 h 6480"/>
              <a:gd name="T4" fmla="*/ 4082 w 5612"/>
              <a:gd name="T5" fmla="*/ 222 h 6480"/>
              <a:gd name="T6" fmla="*/ 4243 w 5612"/>
              <a:gd name="T7" fmla="*/ 348 h 6480"/>
              <a:gd name="T8" fmla="*/ 4397 w 5612"/>
              <a:gd name="T9" fmla="*/ 479 h 6480"/>
              <a:gd name="T10" fmla="*/ 4542 w 5612"/>
              <a:gd name="T11" fmla="*/ 621 h 6480"/>
              <a:gd name="T12" fmla="*/ 4679 w 5612"/>
              <a:gd name="T13" fmla="*/ 770 h 6480"/>
              <a:gd name="T14" fmla="*/ 4811 w 5612"/>
              <a:gd name="T15" fmla="*/ 925 h 6480"/>
              <a:gd name="T16" fmla="*/ 4931 w 5612"/>
              <a:gd name="T17" fmla="*/ 1088 h 6480"/>
              <a:gd name="T18" fmla="*/ 5045 w 5612"/>
              <a:gd name="T19" fmla="*/ 1257 h 6480"/>
              <a:gd name="T20" fmla="*/ 5147 w 5612"/>
              <a:gd name="T21" fmla="*/ 1431 h 6480"/>
              <a:gd name="T22" fmla="*/ 5241 w 5612"/>
              <a:gd name="T23" fmla="*/ 1614 h 6480"/>
              <a:gd name="T24" fmla="*/ 5325 w 5612"/>
              <a:gd name="T25" fmla="*/ 1801 h 6480"/>
              <a:gd name="T26" fmla="*/ 5400 w 5612"/>
              <a:gd name="T27" fmla="*/ 1993 h 6480"/>
              <a:gd name="T28" fmla="*/ 5463 w 5612"/>
              <a:gd name="T29" fmla="*/ 2191 h 6480"/>
              <a:gd name="T30" fmla="*/ 5516 w 5612"/>
              <a:gd name="T31" fmla="*/ 2392 h 6480"/>
              <a:gd name="T32" fmla="*/ 5557 w 5612"/>
              <a:gd name="T33" fmla="*/ 2600 h 6480"/>
              <a:gd name="T34" fmla="*/ 5589 w 5612"/>
              <a:gd name="T35" fmla="*/ 2810 h 6480"/>
              <a:gd name="T36" fmla="*/ 5606 w 5612"/>
              <a:gd name="T37" fmla="*/ 3022 h 6480"/>
              <a:gd name="T38" fmla="*/ 5612 w 5612"/>
              <a:gd name="T39" fmla="*/ 3240 h 6480"/>
              <a:gd name="T40" fmla="*/ 5606 w 5612"/>
              <a:gd name="T41" fmla="*/ 3458 h 6480"/>
              <a:gd name="T42" fmla="*/ 5589 w 5612"/>
              <a:gd name="T43" fmla="*/ 3670 h 6480"/>
              <a:gd name="T44" fmla="*/ 5557 w 5612"/>
              <a:gd name="T45" fmla="*/ 3880 h 6480"/>
              <a:gd name="T46" fmla="*/ 5516 w 5612"/>
              <a:gd name="T47" fmla="*/ 4086 h 6480"/>
              <a:gd name="T48" fmla="*/ 5463 w 5612"/>
              <a:gd name="T49" fmla="*/ 4289 h 6480"/>
              <a:gd name="T50" fmla="*/ 5400 w 5612"/>
              <a:gd name="T51" fmla="*/ 4487 h 6480"/>
              <a:gd name="T52" fmla="*/ 5325 w 5612"/>
              <a:gd name="T53" fmla="*/ 4679 h 6480"/>
              <a:gd name="T54" fmla="*/ 5241 w 5612"/>
              <a:gd name="T55" fmla="*/ 4866 h 6480"/>
              <a:gd name="T56" fmla="*/ 5149 w 5612"/>
              <a:gd name="T57" fmla="*/ 5047 h 6480"/>
              <a:gd name="T58" fmla="*/ 5045 w 5612"/>
              <a:gd name="T59" fmla="*/ 5223 h 6480"/>
              <a:gd name="T60" fmla="*/ 4933 w 5612"/>
              <a:gd name="T61" fmla="*/ 5392 h 6480"/>
              <a:gd name="T62" fmla="*/ 4811 w 5612"/>
              <a:gd name="T63" fmla="*/ 5555 h 6480"/>
              <a:gd name="T64" fmla="*/ 4681 w 5612"/>
              <a:gd name="T65" fmla="*/ 5710 h 6480"/>
              <a:gd name="T66" fmla="*/ 4544 w 5612"/>
              <a:gd name="T67" fmla="*/ 5859 h 6480"/>
              <a:gd name="T68" fmla="*/ 4399 w 5612"/>
              <a:gd name="T69" fmla="*/ 5999 h 6480"/>
              <a:gd name="T70" fmla="*/ 4245 w 5612"/>
              <a:gd name="T71" fmla="*/ 6132 h 6480"/>
              <a:gd name="T72" fmla="*/ 4084 w 5612"/>
              <a:gd name="T73" fmla="*/ 6256 h 6480"/>
              <a:gd name="T74" fmla="*/ 3917 w 5612"/>
              <a:gd name="T75" fmla="*/ 6372 h 6480"/>
              <a:gd name="T76" fmla="*/ 3745 w 5612"/>
              <a:gd name="T77" fmla="*/ 6480 h 6480"/>
              <a:gd name="T78" fmla="*/ 0 w 5612"/>
              <a:gd name="T79" fmla="*/ 6480 h 6480"/>
              <a:gd name="T80" fmla="*/ 3743 w 5612"/>
              <a:gd name="T81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12" h="6480">
                <a:moveTo>
                  <a:pt x="3743" y="0"/>
                </a:moveTo>
                <a:lnTo>
                  <a:pt x="3915" y="106"/>
                </a:lnTo>
                <a:lnTo>
                  <a:pt x="4082" y="222"/>
                </a:lnTo>
                <a:lnTo>
                  <a:pt x="4243" y="348"/>
                </a:lnTo>
                <a:lnTo>
                  <a:pt x="4397" y="479"/>
                </a:lnTo>
                <a:lnTo>
                  <a:pt x="4542" y="621"/>
                </a:lnTo>
                <a:lnTo>
                  <a:pt x="4679" y="770"/>
                </a:lnTo>
                <a:lnTo>
                  <a:pt x="4811" y="925"/>
                </a:lnTo>
                <a:lnTo>
                  <a:pt x="4931" y="1088"/>
                </a:lnTo>
                <a:lnTo>
                  <a:pt x="5045" y="1257"/>
                </a:lnTo>
                <a:lnTo>
                  <a:pt x="5147" y="1431"/>
                </a:lnTo>
                <a:lnTo>
                  <a:pt x="5241" y="1614"/>
                </a:lnTo>
                <a:lnTo>
                  <a:pt x="5325" y="1801"/>
                </a:lnTo>
                <a:lnTo>
                  <a:pt x="5400" y="1993"/>
                </a:lnTo>
                <a:lnTo>
                  <a:pt x="5463" y="2191"/>
                </a:lnTo>
                <a:lnTo>
                  <a:pt x="5516" y="2392"/>
                </a:lnTo>
                <a:lnTo>
                  <a:pt x="5557" y="2600"/>
                </a:lnTo>
                <a:lnTo>
                  <a:pt x="5589" y="2810"/>
                </a:lnTo>
                <a:lnTo>
                  <a:pt x="5606" y="3022"/>
                </a:lnTo>
                <a:lnTo>
                  <a:pt x="5612" y="3240"/>
                </a:lnTo>
                <a:lnTo>
                  <a:pt x="5606" y="3458"/>
                </a:lnTo>
                <a:lnTo>
                  <a:pt x="5589" y="3670"/>
                </a:lnTo>
                <a:lnTo>
                  <a:pt x="5557" y="3880"/>
                </a:lnTo>
                <a:lnTo>
                  <a:pt x="5516" y="4086"/>
                </a:lnTo>
                <a:lnTo>
                  <a:pt x="5463" y="4289"/>
                </a:lnTo>
                <a:lnTo>
                  <a:pt x="5400" y="4487"/>
                </a:lnTo>
                <a:lnTo>
                  <a:pt x="5325" y="4679"/>
                </a:lnTo>
                <a:lnTo>
                  <a:pt x="5241" y="4866"/>
                </a:lnTo>
                <a:lnTo>
                  <a:pt x="5149" y="5047"/>
                </a:lnTo>
                <a:lnTo>
                  <a:pt x="5045" y="5223"/>
                </a:lnTo>
                <a:lnTo>
                  <a:pt x="4933" y="5392"/>
                </a:lnTo>
                <a:lnTo>
                  <a:pt x="4811" y="5555"/>
                </a:lnTo>
                <a:lnTo>
                  <a:pt x="4681" y="5710"/>
                </a:lnTo>
                <a:lnTo>
                  <a:pt x="4544" y="5859"/>
                </a:lnTo>
                <a:lnTo>
                  <a:pt x="4399" y="5999"/>
                </a:lnTo>
                <a:lnTo>
                  <a:pt x="4245" y="6132"/>
                </a:lnTo>
                <a:lnTo>
                  <a:pt x="4084" y="6256"/>
                </a:lnTo>
                <a:lnTo>
                  <a:pt x="3917" y="6372"/>
                </a:lnTo>
                <a:lnTo>
                  <a:pt x="3745" y="6480"/>
                </a:lnTo>
                <a:lnTo>
                  <a:pt x="0" y="6480"/>
                </a:lnTo>
                <a:lnTo>
                  <a:pt x="374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96" name="Subtitle 2"/>
          <p:cNvSpPr>
            <a:spLocks noGrp="1"/>
          </p:cNvSpPr>
          <p:nvPr>
            <p:ph type="subTitle" idx="11"/>
          </p:nvPr>
        </p:nvSpPr>
        <p:spPr>
          <a:xfrm>
            <a:off x="1133442" y="3359745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124412" y="112391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2621518" y="8888639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0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1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4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7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1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36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/>
          <p:cNvSpPr>
            <a:spLocks/>
          </p:cNvSpPr>
          <p:nvPr userDrawn="1"/>
        </p:nvSpPr>
        <p:spPr bwMode="auto">
          <a:xfrm>
            <a:off x="10151281" y="0"/>
            <a:ext cx="7188984" cy="9753600"/>
          </a:xfrm>
          <a:custGeom>
            <a:avLst/>
            <a:gdLst>
              <a:gd name="T0" fmla="*/ 3182 w 4776"/>
              <a:gd name="T1" fmla="*/ 0 h 6480"/>
              <a:gd name="T2" fmla="*/ 3374 w 4776"/>
              <a:gd name="T3" fmla="*/ 6 h 6480"/>
              <a:gd name="T4" fmla="*/ 3563 w 4776"/>
              <a:gd name="T5" fmla="*/ 22 h 6480"/>
              <a:gd name="T6" fmla="*/ 3747 w 4776"/>
              <a:gd name="T7" fmla="*/ 51 h 6480"/>
              <a:gd name="T8" fmla="*/ 3930 w 4776"/>
              <a:gd name="T9" fmla="*/ 88 h 6480"/>
              <a:gd name="T10" fmla="*/ 4109 w 4776"/>
              <a:gd name="T11" fmla="*/ 137 h 6480"/>
              <a:gd name="T12" fmla="*/ 4281 w 4776"/>
              <a:gd name="T13" fmla="*/ 194 h 6480"/>
              <a:gd name="T14" fmla="*/ 4450 w 4776"/>
              <a:gd name="T15" fmla="*/ 263 h 6480"/>
              <a:gd name="T16" fmla="*/ 4615 w 4776"/>
              <a:gd name="T17" fmla="*/ 340 h 6480"/>
              <a:gd name="T18" fmla="*/ 4772 w 4776"/>
              <a:gd name="T19" fmla="*/ 426 h 6480"/>
              <a:gd name="T20" fmla="*/ 4776 w 4776"/>
              <a:gd name="T21" fmla="*/ 426 h 6480"/>
              <a:gd name="T22" fmla="*/ 1590 w 4776"/>
              <a:gd name="T23" fmla="*/ 6480 h 6480"/>
              <a:gd name="T24" fmla="*/ 0 w 4776"/>
              <a:gd name="T25" fmla="*/ 3184 h 6480"/>
              <a:gd name="T26" fmla="*/ 1592 w 4776"/>
              <a:gd name="T27" fmla="*/ 426 h 6480"/>
              <a:gd name="T28" fmla="*/ 1751 w 4776"/>
              <a:gd name="T29" fmla="*/ 340 h 6480"/>
              <a:gd name="T30" fmla="*/ 1914 w 4776"/>
              <a:gd name="T31" fmla="*/ 263 h 6480"/>
              <a:gd name="T32" fmla="*/ 2083 w 4776"/>
              <a:gd name="T33" fmla="*/ 194 h 6480"/>
              <a:gd name="T34" fmla="*/ 2257 w 4776"/>
              <a:gd name="T35" fmla="*/ 137 h 6480"/>
              <a:gd name="T36" fmla="*/ 2434 w 4776"/>
              <a:gd name="T37" fmla="*/ 88 h 6480"/>
              <a:gd name="T38" fmla="*/ 2617 w 4776"/>
              <a:gd name="T39" fmla="*/ 51 h 6480"/>
              <a:gd name="T40" fmla="*/ 2801 w 4776"/>
              <a:gd name="T41" fmla="*/ 22 h 6480"/>
              <a:gd name="T42" fmla="*/ 2990 w 4776"/>
              <a:gd name="T43" fmla="*/ 6 h 6480"/>
              <a:gd name="T44" fmla="*/ 3182 w 4776"/>
              <a:gd name="T45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6" h="6480">
                <a:moveTo>
                  <a:pt x="3182" y="0"/>
                </a:moveTo>
                <a:lnTo>
                  <a:pt x="3374" y="6"/>
                </a:lnTo>
                <a:lnTo>
                  <a:pt x="3563" y="22"/>
                </a:lnTo>
                <a:lnTo>
                  <a:pt x="3747" y="51"/>
                </a:lnTo>
                <a:lnTo>
                  <a:pt x="3930" y="88"/>
                </a:lnTo>
                <a:lnTo>
                  <a:pt x="4109" y="137"/>
                </a:lnTo>
                <a:lnTo>
                  <a:pt x="4281" y="194"/>
                </a:lnTo>
                <a:lnTo>
                  <a:pt x="4450" y="263"/>
                </a:lnTo>
                <a:lnTo>
                  <a:pt x="4615" y="340"/>
                </a:lnTo>
                <a:lnTo>
                  <a:pt x="4772" y="426"/>
                </a:lnTo>
                <a:lnTo>
                  <a:pt x="4776" y="426"/>
                </a:lnTo>
                <a:lnTo>
                  <a:pt x="1590" y="6480"/>
                </a:lnTo>
                <a:lnTo>
                  <a:pt x="0" y="3184"/>
                </a:lnTo>
                <a:lnTo>
                  <a:pt x="1592" y="426"/>
                </a:lnTo>
                <a:lnTo>
                  <a:pt x="1751" y="340"/>
                </a:lnTo>
                <a:lnTo>
                  <a:pt x="1914" y="263"/>
                </a:lnTo>
                <a:lnTo>
                  <a:pt x="2083" y="194"/>
                </a:lnTo>
                <a:lnTo>
                  <a:pt x="2257" y="137"/>
                </a:lnTo>
                <a:lnTo>
                  <a:pt x="2434" y="88"/>
                </a:lnTo>
                <a:lnTo>
                  <a:pt x="2617" y="51"/>
                </a:lnTo>
                <a:lnTo>
                  <a:pt x="2801" y="22"/>
                </a:lnTo>
                <a:lnTo>
                  <a:pt x="2990" y="6"/>
                </a:lnTo>
                <a:lnTo>
                  <a:pt x="318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57" name="Subtitle 2"/>
          <p:cNvSpPr>
            <a:spLocks noGrp="1"/>
          </p:cNvSpPr>
          <p:nvPr>
            <p:ph type="subTitle" idx="11"/>
          </p:nvPr>
        </p:nvSpPr>
        <p:spPr>
          <a:xfrm>
            <a:off x="1133442" y="3358642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0820191" y="4670024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7" name="Rectangle 46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0386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ubtitle 2"/>
          <p:cNvSpPr>
            <a:spLocks noGrp="1"/>
          </p:cNvSpPr>
          <p:nvPr>
            <p:ph type="subTitle" idx="11"/>
          </p:nvPr>
        </p:nvSpPr>
        <p:spPr>
          <a:xfrm>
            <a:off x="1133442" y="3356484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4985793" y="8888639"/>
            <a:ext cx="1198454" cy="485659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62066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69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3441" y="3357458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0306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B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7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62315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3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0597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 pt 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8091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9633" y="1127018"/>
            <a:ext cx="6794613" cy="2302297"/>
          </a:xfrm>
        </p:spPr>
        <p:txBody>
          <a:bodyPr wrap="square"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rgbClr val="FFFFFF"/>
                </a:solidFill>
              </a:defRPr>
            </a:lvl1pPr>
            <a:lvl2pPr>
              <a:defRPr baseline="0"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 baseline="0">
                <a:solidFill>
                  <a:srgbClr val="FFFFFF"/>
                </a:solidFill>
              </a:defRPr>
            </a:lvl4pPr>
            <a:lvl5pPr>
              <a:defRPr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53611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pl-PL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1098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4" y="1128365"/>
            <a:ext cx="7080607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392645" y="2893582"/>
            <a:ext cx="6791603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366152" y="1128365"/>
            <a:ext cx="6791603" cy="615553"/>
          </a:xfrm>
        </p:spPr>
        <p:txBody>
          <a:bodyPr>
            <a:spAutoFit/>
          </a:bodyPr>
          <a:lstStyle>
            <a:lvl1pPr marL="0" indent="0">
              <a:lnSpc>
                <a:spcPts val="4778"/>
              </a:lnSpc>
              <a:spcBef>
                <a:spcPts val="2867"/>
              </a:spcBef>
              <a:buFont typeface="Arial" panose="020B0604020202020204" pitchFamily="34" charset="0"/>
              <a:buNone/>
              <a:defRPr sz="45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6020" y="2893582"/>
            <a:ext cx="7080607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064318" y="91636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82361" y="91636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27618" y="92082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1524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0" y="1130086"/>
            <a:ext cx="5194551" cy="1231106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318963" y="1126774"/>
            <a:ext cx="9865284" cy="492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477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4720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Table Placeholder 18"/>
          <p:cNvSpPr>
            <a:spLocks noGrp="1"/>
          </p:cNvSpPr>
          <p:nvPr>
            <p:ph type="tbl" sz="quarter" idx="11"/>
          </p:nvPr>
        </p:nvSpPr>
        <p:spPr>
          <a:xfrm>
            <a:off x="1156020" y="2469614"/>
            <a:ext cx="15028228" cy="49244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487997" y="9252851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06039" y="9252852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47258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26702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9276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3691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23691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46637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446633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2768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86" y="1092274"/>
            <a:ext cx="10312224" cy="859210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3795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163854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22587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25177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29573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33077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pt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17605"/>
            <a:ext cx="7514114" cy="1718419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3500"/>
            <a:ext cx="6936105" cy="2302297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629498" y="9230551"/>
            <a:ext cx="2627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and Business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75527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27445"/>
            <a:ext cx="7514114" cy="1718419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6153"/>
            <a:ext cx="6936105" cy="2279855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/>
            </a:lvl1pPr>
            <a:lvl2pPr marL="371720" indent="-371720">
              <a:spcBef>
                <a:spcPts val="956"/>
              </a:spcBef>
              <a:buFont typeface="Arial" panose="020B0604020202020204" pitchFamily="34" charset="0"/>
              <a:buChar char="–"/>
              <a:defRPr sz="250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54682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B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20435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774429" y="91859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92472" y="91859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886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11064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8622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31249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8103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882" y="8790768"/>
            <a:ext cx="1035760" cy="53322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208239" y="8749740"/>
            <a:ext cx="4947232" cy="61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343" tIns="30343" rIns="30343" bIns="30343" anchor="ctr">
            <a:spAutoFit/>
          </a:bodyPr>
          <a:lstStyle/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b="1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Instructional:</a:t>
            </a: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Content Creators</a:t>
            </a:r>
          </a:p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Delete this slide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only after reviews are </a:t>
            </a:r>
            <a:r>
              <a:rPr lang="en-US" sz="1800" u="sng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complete</a:t>
            </a:r>
            <a:endParaRPr sz="1800" u="sng" kern="1200" dirty="0">
              <a:solidFill>
                <a:srgbClr val="2CA0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504462" y="9302045"/>
            <a:ext cx="322313" cy="334152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658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brid Clou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bg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4970990" y="9427072"/>
            <a:ext cx="1560624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r>
              <a:rPr lang="en-US" sz="1100" spc="-43" dirty="0">
                <a:solidFill>
                  <a:prstClr val="black"/>
                </a:solidFill>
                <a:latin typeface="Arial"/>
                <a:cs typeface="Arial"/>
              </a:rPr>
              <a:t>© IBM Corporation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48428" y="9427073"/>
            <a:ext cx="62941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fld id="{9B56CEAA-430B-E444-BEC6-7F9CF6806FD6}" type="slidenum">
              <a:rPr lang="en-US" sz="1100" spc="-43">
                <a:solidFill>
                  <a:prstClr val="black"/>
                </a:solidFill>
                <a:latin typeface="Arial"/>
                <a:cs typeface="Arial"/>
              </a:rPr>
              <a:pPr algn="l" defTabSz="650222" rtl="0"/>
              <a:t>‹#›</a:t>
            </a:fld>
            <a:endParaRPr lang="en-US" sz="1100" spc="-4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cloud_only copy.png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749"/>
          <a:stretch/>
        </p:blipFill>
        <p:spPr>
          <a:xfrm>
            <a:off x="449239" y="8825707"/>
            <a:ext cx="1133899" cy="637501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3988260" cy="715264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98"/>
              </a:lnSpc>
              <a:spcBef>
                <a:spcPts val="854"/>
              </a:spcBef>
              <a:buNone/>
              <a:defRPr sz="3401" b="1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55793" y="845606"/>
            <a:ext cx="8670132" cy="455168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706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tabLst/>
              <a:defRPr sz="23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202079" cy="9753600"/>
          </a:xfrm>
          <a:prstGeom prst="rect">
            <a:avLst/>
          </a:prstGeom>
          <a:solidFill>
            <a:srgbClr val="81C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Shape 14"/>
          <p:cNvSpPr>
            <a:spLocks noGrp="1"/>
          </p:cNvSpPr>
          <p:nvPr>
            <p:ph type="sldNum" sz="quarter" idx="2"/>
          </p:nvPr>
        </p:nvSpPr>
        <p:spPr>
          <a:xfrm>
            <a:off x="8495194" y="9302048"/>
            <a:ext cx="340845" cy="335591"/>
          </a:xfrm>
          <a:prstGeom prst="rect">
            <a:avLst/>
          </a:prstGeom>
        </p:spPr>
        <p:txBody>
          <a:bodyPr lIns="145646" tIns="72823" rIns="145646" bIns="72823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5A5A5A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latin typeface="Arial"/>
                <a:ea typeface="Arial"/>
                <a:cs typeface="Arial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>
            <a:spLocks noChangeAspect="1"/>
          </p:cNvSpPr>
          <p:nvPr userDrawn="1"/>
        </p:nvSpPr>
        <p:spPr>
          <a:xfrm>
            <a:off x="16186421" y="551202"/>
            <a:ext cx="490727" cy="4907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614" tIns="72807" rIns="145614" bIns="72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456529" rtl="0"/>
            <a:endParaRPr lang="en-US" sz="2900" kern="1200">
              <a:solidFill>
                <a:srgbClr val="5A5A5A"/>
              </a:solidFill>
              <a:latin typeface="Arial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47920" y="506396"/>
            <a:ext cx="757500" cy="519289"/>
          </a:xfrm>
          <a:prstGeom prst="rect">
            <a:avLst/>
          </a:prstGeom>
        </p:spPr>
        <p:txBody>
          <a:bodyPr lIns="54603" tIns="27301" rIns="54603" bIns="27301"/>
          <a:lstStyle>
            <a:lvl1pPr algn="ctr">
              <a:defRPr sz="1400">
                <a:solidFill>
                  <a:schemeClr val="bg1"/>
                </a:solidFill>
                <a:latin typeface="Source Sans Pro ExtraLight"/>
                <a:cs typeface="Source Sans Pro ExtraLight"/>
              </a:defRPr>
            </a:lvl1pPr>
          </a:lstStyle>
          <a:p>
            <a:pPr defTabSz="1456529" rtl="0"/>
            <a:fld id="{9DF686B8-C880-FF40-96DC-14FF2413C34E}" type="slidenum">
              <a:rPr lang="en-US" kern="1200" smtClean="0">
                <a:solidFill>
                  <a:srgbClr val="5A5A5A"/>
                </a:solidFill>
              </a:rPr>
              <a:pPr defTabSz="1456529" rtl="0"/>
              <a:t>‹#›</a:t>
            </a:fld>
            <a:endParaRPr lang="en-US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accent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14739224" cy="104038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717"/>
              </a:spcBef>
              <a:buNone/>
              <a:defRPr sz="29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</p:spTree>
    <p:extLst>
      <p:ext uri="{BB962C8B-B14F-4D97-AF65-F5344CB8AC3E}">
        <p14:creationId xmlns:p14="http://schemas.microsoft.com/office/powerpoint/2010/main" val="23578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7111017" y="2150216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2" y="2150216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hape 49"/>
          <p:cNvSpPr>
            <a:spLocks noGrp="1"/>
          </p:cNvSpPr>
          <p:nvPr>
            <p:ph type="body" sz="half" idx="18"/>
          </p:nvPr>
        </p:nvSpPr>
        <p:spPr>
          <a:xfrm>
            <a:off x="7111017" y="3791280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3785372" y="3791282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7111017" y="5350863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3785372" y="5432347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Shape 49"/>
          <p:cNvSpPr>
            <a:spLocks noGrp="1"/>
          </p:cNvSpPr>
          <p:nvPr>
            <p:ph type="body" sz="half" idx="22"/>
          </p:nvPr>
        </p:nvSpPr>
        <p:spPr>
          <a:xfrm>
            <a:off x="7111017" y="7073409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3785372" y="7073411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84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 charset="0"/>
                <a:ea typeface="Helvetica" charset="0"/>
                <a:cs typeface="Helvetica" charset="0"/>
                <a:sym typeface="Helvetica"/>
              </a:defRPr>
            </a:lvl1pPr>
          </a:lstStyle>
          <a:p>
            <a:r>
              <a:rPr dirty="0"/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4902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1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hape 49"/>
          <p:cNvSpPr>
            <a:spLocks noGrp="1"/>
          </p:cNvSpPr>
          <p:nvPr>
            <p:ph type="body" sz="half" idx="18"/>
          </p:nvPr>
        </p:nvSpPr>
        <p:spPr>
          <a:xfrm>
            <a:off x="7712229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7712695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11639550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11640018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353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24411" y="1131284"/>
            <a:ext cx="7514116" cy="615553"/>
          </a:xfrm>
          <a:prstGeom prst="rect">
            <a:avLst/>
          </a:prstGeom>
        </p:spPr>
        <p:txBody>
          <a:bodyPr anchor="t"/>
          <a:lstStyle>
            <a:lvl1pPr defTabSz="1455848">
              <a:lnSpc>
                <a:spcPts val="4778"/>
              </a:lnSpc>
              <a:defRPr sz="4100">
                <a:solidFill>
                  <a:schemeClr val="accent5"/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685233" y="9221680"/>
            <a:ext cx="240839" cy="240832"/>
          </a:xfrm>
          <a:prstGeom prst="rect">
            <a:avLst/>
          </a:prstGeom>
        </p:spPr>
        <p:txBody>
          <a:bodyPr lIns="145646" tIns="72823" rIns="145646" bIns="72823"/>
          <a:lstStyle>
            <a:lvl1pPr defTabSz="1455848">
              <a:lnSpc>
                <a:spcPct val="100000"/>
              </a:lnSpc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rtl="0"/>
            <a:fld id="{86CB4B4D-7CA3-9044-876B-883B54F8677D}" type="slidenum">
              <a:rPr kern="1200">
                <a:solidFill>
                  <a:srgbClr val="6D7777"/>
                </a:solidFill>
              </a:rPr>
              <a:pPr algn="l" rtl="0"/>
              <a:t>‹#›</a:t>
            </a:fld>
            <a:endParaRPr kern="1200">
              <a:solidFill>
                <a:srgbClr val="6D7777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8134017" y="9409283"/>
            <a:ext cx="504510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1400" kern="1200">
                <a:latin typeface="Arial"/>
              </a:rPr>
              <a:t>Page</a:t>
            </a:r>
          </a:p>
        </p:txBody>
      </p:sp>
      <p:sp>
        <p:nvSpPr>
          <p:cNvPr id="65" name="Shape 65"/>
          <p:cNvSpPr/>
          <p:nvPr/>
        </p:nvSpPr>
        <p:spPr>
          <a:xfrm>
            <a:off x="203936" y="9342099"/>
            <a:ext cx="2260860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© 2016 IBM Corporation</a:t>
            </a:r>
          </a:p>
        </p:txBody>
      </p:sp>
      <p:sp>
        <p:nvSpPr>
          <p:cNvPr id="66" name="Shape 66"/>
          <p:cNvSpPr/>
          <p:nvPr/>
        </p:nvSpPr>
        <p:spPr>
          <a:xfrm>
            <a:off x="14543758" y="9386700"/>
            <a:ext cx="2627754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IBM and Business Partner Use Only</a:t>
            </a:r>
          </a:p>
        </p:txBody>
      </p:sp>
      <p:pic>
        <p:nvPicPr>
          <p:cNvPr id="67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783" y="49"/>
            <a:ext cx="1382541" cy="134810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5905777" y="938683"/>
            <a:ext cx="1552570" cy="3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821" tIns="72823" rIns="72821" bIns="72823">
            <a:spAutoFit/>
          </a:bodyPr>
          <a:lstStyle>
            <a:lvl1pPr>
              <a:defRPr sz="900" b="1" i="1" spc="0" baseline="22222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456529" rtl="0"/>
            <a:r>
              <a:rPr sz="1900" i="0" kern="1200" dirty="0"/>
              <a:t>Fast Start</a:t>
            </a:r>
          </a:p>
        </p:txBody>
      </p:sp>
    </p:spTree>
    <p:extLst>
      <p:ext uri="{BB962C8B-B14F-4D97-AF65-F5344CB8AC3E}">
        <p14:creationId xmlns:p14="http://schemas.microsoft.com/office/powerpoint/2010/main" val="42202941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015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D1D1DC96-2075-7847-B014-2AB1CDE2CC6A}" type="datetimeFigureOut">
              <a:rPr lang="en-US" sz="2900" kern="1200" smtClean="0">
                <a:solidFill>
                  <a:srgbClr val="6D7777"/>
                </a:solidFill>
              </a:rPr>
              <a:pPr algn="l" defTabSz="1456529" rtl="0"/>
              <a:t>9/14/20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592" y="9040146"/>
            <a:ext cx="5491084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27191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0AB1E5A3-FAFB-B844-A33B-1BAB240620E5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5373" y="1950247"/>
            <a:ext cx="8720933" cy="6865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29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4324621"/>
            <a:ext cx="13953493" cy="615681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3462486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381001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3588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pPr lvl="0">
              <a:defRPr sz="1800"/>
            </a:pPr>
            <a:r>
              <a:rPr sz="2801"/>
              <a:t>Body Level One</a:t>
            </a:r>
          </a:p>
          <a:p>
            <a:pPr lvl="1">
              <a:defRPr sz="1800"/>
            </a:pPr>
            <a:r>
              <a:rPr sz="2801"/>
              <a:t>Body Level Two</a:t>
            </a:r>
          </a:p>
          <a:p>
            <a:pPr lvl="2">
              <a:defRPr sz="1800"/>
            </a:pPr>
            <a:r>
              <a:rPr sz="2801"/>
              <a:t>Body Level Three</a:t>
            </a:r>
          </a:p>
          <a:p>
            <a:pPr lvl="3">
              <a:defRPr sz="1800"/>
            </a:pPr>
            <a:r>
              <a:rPr sz="2801"/>
              <a:t>Body Level Four</a:t>
            </a:r>
          </a:p>
          <a:p>
            <a:pPr lvl="4">
              <a:defRPr sz="1800"/>
            </a:pPr>
            <a:r>
              <a:rPr sz="280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/>
            </a:pPr>
            <a:r>
              <a:rPr sz="4001" b="1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06491" y="9340354"/>
            <a:ext cx="282129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A6AAA9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defTabSz="584229">
        <a:defRPr sz="4001" b="1" i="0">
          <a:latin typeface="Helvetica Light"/>
          <a:ea typeface="Arial"/>
          <a:cs typeface="Arial"/>
          <a:sym typeface="Helvetica Neue"/>
        </a:defRPr>
      </a:lvl1pPr>
      <a:lvl2pPr indent="228611" defTabSz="584229">
        <a:defRPr sz="4001" b="1">
          <a:latin typeface="+mj-lt"/>
          <a:ea typeface="+mj-ea"/>
          <a:cs typeface="+mj-cs"/>
          <a:sym typeface="Helvetica Neue"/>
        </a:defRPr>
      </a:lvl2pPr>
      <a:lvl3pPr indent="457223" defTabSz="584229">
        <a:defRPr sz="4001" b="1">
          <a:latin typeface="+mj-lt"/>
          <a:ea typeface="+mj-ea"/>
          <a:cs typeface="+mj-cs"/>
          <a:sym typeface="Helvetica Neue"/>
        </a:defRPr>
      </a:lvl3pPr>
      <a:lvl4pPr indent="685835" defTabSz="584229">
        <a:defRPr sz="4001" b="1">
          <a:latin typeface="+mj-lt"/>
          <a:ea typeface="+mj-ea"/>
          <a:cs typeface="+mj-cs"/>
          <a:sym typeface="Helvetica Neue"/>
        </a:defRPr>
      </a:lvl4pPr>
      <a:lvl5pPr indent="914446" defTabSz="584229">
        <a:defRPr sz="4001" b="1">
          <a:latin typeface="+mj-lt"/>
          <a:ea typeface="+mj-ea"/>
          <a:cs typeface="+mj-cs"/>
          <a:sym typeface="Helvetica Neue"/>
        </a:defRPr>
      </a:lvl5pPr>
      <a:lvl6pPr indent="1143057" defTabSz="584229">
        <a:defRPr sz="4001" b="1">
          <a:latin typeface="+mj-lt"/>
          <a:ea typeface="+mj-ea"/>
          <a:cs typeface="+mj-cs"/>
          <a:sym typeface="Helvetica Neue"/>
        </a:defRPr>
      </a:lvl6pPr>
      <a:lvl7pPr indent="1371668" defTabSz="584229">
        <a:defRPr sz="4001" b="1">
          <a:latin typeface="+mj-lt"/>
          <a:ea typeface="+mj-ea"/>
          <a:cs typeface="+mj-cs"/>
          <a:sym typeface="Helvetica Neue"/>
        </a:defRPr>
      </a:lvl7pPr>
      <a:lvl8pPr indent="1600280" defTabSz="584229">
        <a:defRPr sz="4001" b="1">
          <a:latin typeface="+mj-lt"/>
          <a:ea typeface="+mj-ea"/>
          <a:cs typeface="+mj-cs"/>
          <a:sym typeface="Helvetica Neue"/>
        </a:defRPr>
      </a:lvl8pPr>
      <a:lvl9pPr indent="1828892" defTabSz="584229">
        <a:defRPr sz="4001" b="1">
          <a:latin typeface="+mj-lt"/>
          <a:ea typeface="+mj-ea"/>
          <a:cs typeface="+mj-cs"/>
          <a:sym typeface="Helvetica Neue"/>
        </a:defRPr>
      </a:lvl9pPr>
    </p:titleStyle>
    <p:bodyStyle>
      <a:lvl1pPr marL="44452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1pPr>
      <a:lvl2pPr marL="889045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2pPr>
      <a:lvl3pPr marL="1333567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3pPr>
      <a:lvl4pPr marL="1778089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4pPr>
      <a:lvl5pPr marL="222261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5pPr>
      <a:lvl6pPr marL="2667134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656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178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700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11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23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35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46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57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68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80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92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298" y="1145105"/>
            <a:ext cx="7568089" cy="20623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728" y="1289609"/>
            <a:ext cx="6936105" cy="23022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701" r:id="rId26"/>
  </p:sldLayoutIdLst>
  <p:txStyles>
    <p:titleStyle>
      <a:lvl1pPr algn="l" defTabSz="1456529" rtl="0" eaLnBrk="1" latinLnBrk="0" hangingPunct="1">
        <a:spcBef>
          <a:spcPct val="0"/>
        </a:spcBef>
        <a:buNone/>
        <a:defRPr sz="6701" kern="120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5166" indent="-455166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993779" indent="-43999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rgbClr val="FFFFFF"/>
          </a:solidFill>
          <a:latin typeface="+mn-lt"/>
          <a:ea typeface="+mn-ea"/>
          <a:cs typeface="+mn-cs"/>
        </a:defRPr>
      </a:lvl2pPr>
      <a:lvl3pPr marL="1456529" indent="-462752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1" kern="1200" baseline="0">
          <a:solidFill>
            <a:srgbClr val="FFFFFF"/>
          </a:solidFill>
          <a:latin typeface="+mn-lt"/>
          <a:ea typeface="+mn-ea"/>
          <a:cs typeface="+mn-cs"/>
        </a:defRPr>
      </a:lvl3pPr>
      <a:lvl4pPr marL="1825719" indent="-369190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4pPr>
      <a:lvl5pPr marL="2197438" indent="-371720" algn="l" defTabSz="145652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4005455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33720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61984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90249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6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52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79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305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323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9588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852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116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hr-od/ECHR-OD_predi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github.com/echr-od/ECHR-OD_process" TargetMode="External"/><Relationship Id="rId5" Type="http://schemas.openxmlformats.org/officeDocument/2006/relationships/hyperlink" Target="https://echr-opendata.eu/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hr-opendata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github.com/echr-od/ECHR-OD_proce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hr-opendata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github.com/echr-od/ECHR-OD_proces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397501" y="1398550"/>
            <a:ext cx="1536469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algn="l">
              <a:defRPr sz="1800"/>
            </a:pPr>
            <a:r>
              <a:rPr lang="en-GB" sz="4800" b="1" dirty="0">
                <a:solidFill>
                  <a:srgbClr val="FFFFFF"/>
                </a:solidFill>
                <a:latin typeface="Arial"/>
                <a:cs typeface="Arial"/>
              </a:rPr>
              <a:t>On Integrating and Classifying </a:t>
            </a:r>
          </a:p>
          <a:p>
            <a:pPr lvl="0" algn="l">
              <a:defRPr sz="1800"/>
            </a:pPr>
            <a:r>
              <a:rPr lang="en-GB" sz="4800" b="1" dirty="0">
                <a:solidFill>
                  <a:srgbClr val="FFFFFF"/>
                </a:solidFill>
                <a:latin typeface="Arial"/>
                <a:cs typeface="Arial"/>
              </a:rPr>
              <a:t>Legal Text Documents</a:t>
            </a:r>
            <a:endParaRPr lang="pl-PL" sz="4800" b="1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7618F-17E4-4592-94CA-C394ED219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150" y="6090881"/>
            <a:ext cx="1042570" cy="104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7438" y="5604827"/>
            <a:ext cx="683170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 rtl="0" latinLnBrk="1" hangingPunct="0"/>
            <a:r>
              <a:rPr lang="pl-PL" u="sng" dirty="0">
                <a:solidFill>
                  <a:schemeClr val="bg1"/>
                </a:solidFill>
              </a:rPr>
              <a:t>Alexandre Quemy</a:t>
            </a:r>
          </a:p>
          <a:p>
            <a:pPr algn="l" defTabSz="584229" rtl="0" latinLnBrk="1" hangingPunct="0"/>
            <a:r>
              <a:rPr lang="pl-PL" sz="2800" b="1" dirty="0">
                <a:solidFill>
                  <a:schemeClr val="bg1"/>
                </a:solidFill>
              </a:rPr>
              <a:t>IBM Data and AI</a:t>
            </a: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 err="1">
                <a:solidFill>
                  <a:schemeClr val="bg1"/>
                </a:solidFill>
              </a:rPr>
              <a:t>Poznan</a:t>
            </a:r>
            <a:r>
              <a:rPr lang="pl-PL" sz="2800" b="1" dirty="0">
                <a:solidFill>
                  <a:schemeClr val="bg1"/>
                </a:solidFill>
              </a:rPr>
              <a:t> University of Technology</a:t>
            </a:r>
          </a:p>
          <a:p>
            <a:pPr algn="l" defTabSz="584229" rtl="0" latinLnBrk="1" hangingPunct="0"/>
            <a:endParaRPr lang="pl-PL" b="1" dirty="0">
              <a:solidFill>
                <a:schemeClr val="bg1"/>
              </a:solidFill>
            </a:endParaRPr>
          </a:p>
          <a:p>
            <a:pPr algn="l" defTabSz="584229" rtl="0" latinLnBrk="1" hangingPunct="0"/>
            <a:r>
              <a:rPr lang="pl-PL" b="1" dirty="0">
                <a:solidFill>
                  <a:schemeClr val="bg1"/>
                </a:solidFill>
              </a:rPr>
              <a:t>Robert </a:t>
            </a:r>
            <a:r>
              <a:rPr lang="pl-PL" b="1" dirty="0" err="1">
                <a:solidFill>
                  <a:schemeClr val="bg1"/>
                </a:solidFill>
              </a:rPr>
              <a:t>Wrembel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sz="2800" b="1" dirty="0" err="1">
                <a:solidFill>
                  <a:schemeClr val="bg1"/>
                </a:solidFill>
              </a:rPr>
              <a:t>Poznan</a:t>
            </a:r>
            <a:r>
              <a:rPr lang="pl-PL" sz="2800" b="1" dirty="0">
                <a:solidFill>
                  <a:schemeClr val="bg1"/>
                </a:solidFill>
              </a:rPr>
              <a:t> University of Technology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Shape 440">
            <a:extLst>
              <a:ext uri="{FF2B5EF4-FFF2-40B4-BE49-F238E27FC236}">
                <a16:creationId xmlns:a16="http://schemas.microsoft.com/office/drawing/2014/main" id="{D3E1FFF2-03C0-084E-8AEE-1D4A36EAA7E0}"/>
              </a:ext>
            </a:extLst>
          </p:cNvPr>
          <p:cNvSpPr/>
          <p:nvPr/>
        </p:nvSpPr>
        <p:spPr>
          <a:xfrm>
            <a:off x="1932198" y="2582198"/>
            <a:ext cx="14829993" cy="9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3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The </a:t>
            </a:r>
            <a:r>
              <a:rPr lang="pl-PL" sz="3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European</a:t>
            </a:r>
            <a:r>
              <a:rPr lang="pl-PL" sz="3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Court of Human </a:t>
            </a:r>
            <a:r>
              <a:rPr lang="pl-PL" sz="3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Rights</a:t>
            </a:r>
            <a:r>
              <a:rPr lang="pl-PL" sz="3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Database 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1030" name="Picture 6" descr="Coronavirus: Exceptional measures at the European Court of Human Rights -  News 2020">
            <a:extLst>
              <a:ext uri="{FF2B5EF4-FFF2-40B4-BE49-F238E27FC236}">
                <a16:creationId xmlns:a16="http://schemas.microsoft.com/office/drawing/2014/main" id="{5D0ABF05-EB48-2C41-962B-51B4936E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5538"/>
            <a:ext cx="8670131" cy="48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</a:t>
            </a:r>
            <a:r>
              <a:rPr lang="pl-PL" sz="4400" dirty="0" err="1"/>
              <a:t>creation</a:t>
            </a:r>
            <a:r>
              <a:rPr lang="pl-PL" sz="4400" dirty="0"/>
              <a:t> </a:t>
            </a:r>
            <a:r>
              <a:rPr lang="pl-PL" sz="4400" dirty="0" err="1"/>
              <a:t>process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573840" y="409193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6222-73D1-F747-8F3E-698314385BD3}"/>
              </a:ext>
            </a:extLst>
          </p:cNvPr>
          <p:cNvSpPr txBox="1"/>
          <p:nvPr/>
        </p:nvSpPr>
        <p:spPr>
          <a:xfrm>
            <a:off x="1244056" y="1855495"/>
            <a:ext cx="1299714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PL" dirty="0">
                <a:solidFill>
                  <a:srgbClr val="000000"/>
                </a:solidFill>
              </a:rPr>
              <a:t>Cleaning MetaData = Fine grain parsing + some attribute stats</a:t>
            </a:r>
          </a:p>
          <a:p>
            <a:pPr lvl="2" indent="0" algn="l" rtl="0" latinLnBrk="1" hangingPunct="0"/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328E4-86C6-C14C-AB94-502ABFED1E31}"/>
              </a:ext>
            </a:extLst>
          </p:cNvPr>
          <p:cNvSpPr/>
          <p:nvPr/>
        </p:nvSpPr>
        <p:spPr>
          <a:xfrm>
            <a:off x="899984" y="4776718"/>
            <a:ext cx="588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/>
              <a:t>Violation of Art. 6-1; No violation of P1-1; Pecuniary damage - claim dismissed; Non-pecuniary damage - financial award</a:t>
            </a:r>
            <a:endParaRPr lang="en-PL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18E6C-D2E5-3341-9F10-EE65AB32E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628" y="2830802"/>
            <a:ext cx="7958579" cy="6724924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B32C5F32-349E-744F-9263-04809CC2E057}"/>
              </a:ext>
            </a:extLst>
          </p:cNvPr>
          <p:cNvSpPr/>
          <p:nvPr/>
        </p:nvSpPr>
        <p:spPr>
          <a:xfrm>
            <a:off x="7788338" y="5169132"/>
            <a:ext cx="733691" cy="415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03873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</a:t>
            </a:r>
            <a:r>
              <a:rPr lang="pl-PL" sz="4400" dirty="0" err="1"/>
              <a:t>creation</a:t>
            </a:r>
            <a:r>
              <a:rPr lang="pl-PL" sz="4400" dirty="0"/>
              <a:t> </a:t>
            </a:r>
            <a:r>
              <a:rPr lang="pl-PL" sz="4400" dirty="0" err="1"/>
              <a:t>process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573840" y="409193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6222-73D1-F747-8F3E-698314385BD3}"/>
              </a:ext>
            </a:extLst>
          </p:cNvPr>
          <p:cNvSpPr txBox="1"/>
          <p:nvPr/>
        </p:nvSpPr>
        <p:spPr>
          <a:xfrm>
            <a:off x="1244056" y="1855495"/>
            <a:ext cx="1299714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PL" dirty="0">
                <a:solidFill>
                  <a:srgbClr val="000000"/>
                </a:solidFill>
              </a:rPr>
              <a:t>Cleaning MetaData = Fine grain parsing + some attribute stats</a:t>
            </a:r>
          </a:p>
          <a:p>
            <a:pPr lvl="2" indent="0" algn="l" rtl="0" latinLnBrk="1" hangingPunct="0"/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F036D-867A-E644-B80D-0098FE55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03" y="3389919"/>
            <a:ext cx="3316453" cy="36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3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</a:t>
            </a:r>
            <a:r>
              <a:rPr lang="pl-PL" sz="4400" dirty="0" err="1"/>
              <a:t>creation</a:t>
            </a:r>
            <a:r>
              <a:rPr lang="pl-PL" sz="4400" dirty="0"/>
              <a:t> </a:t>
            </a:r>
            <a:r>
              <a:rPr lang="pl-PL" sz="4400" dirty="0" err="1"/>
              <a:t>process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573840" y="409193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6222-73D1-F747-8F3E-698314385BD3}"/>
              </a:ext>
            </a:extLst>
          </p:cNvPr>
          <p:cNvSpPr txBox="1"/>
          <p:nvPr/>
        </p:nvSpPr>
        <p:spPr>
          <a:xfrm>
            <a:off x="1244056" y="1855495"/>
            <a:ext cx="1089721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PL" dirty="0">
                <a:solidFill>
                  <a:srgbClr val="000000"/>
                </a:solidFill>
              </a:rPr>
              <a:t>Preprocessing documents = more fine grain parsing</a:t>
            </a:r>
          </a:p>
          <a:p>
            <a:pPr lvl="2" indent="0" algn="l" rtl="0" latinLnBrk="1" hangingPunct="0"/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A27EE-2059-7241-9D9E-98F80AC8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32" y="2629227"/>
            <a:ext cx="8661400" cy="415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091D9-8AF1-A942-8D70-5782BF656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282" y="4635813"/>
            <a:ext cx="78105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179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</a:t>
            </a:r>
            <a:r>
              <a:rPr lang="pl-PL" sz="4400" dirty="0" err="1"/>
              <a:t>creation</a:t>
            </a:r>
            <a:r>
              <a:rPr lang="pl-PL" sz="4400" dirty="0"/>
              <a:t> </a:t>
            </a:r>
            <a:r>
              <a:rPr lang="pl-PL" sz="4400" dirty="0" err="1"/>
              <a:t>process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573840" y="409193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646A6-53E2-4D4C-B8B0-A09200A301B8}"/>
              </a:ext>
            </a:extLst>
          </p:cNvPr>
          <p:cNvSpPr txBox="1"/>
          <p:nvPr/>
        </p:nvSpPr>
        <p:spPr>
          <a:xfrm>
            <a:off x="1573840" y="3163510"/>
            <a:ext cx="7085273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Normalizing Documents</a:t>
            </a:r>
            <a:b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endParaRPr kumimoji="0" lang="en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PL" b="0" dirty="0">
                <a:solidFill>
                  <a:srgbClr val="000000"/>
                </a:solidFill>
              </a:rPr>
              <a:t>Part-of-Speech Tagging</a:t>
            </a:r>
            <a:endParaRPr lang="en-PL" dirty="0">
              <a:solidFill>
                <a:srgbClr val="000000"/>
              </a:solidFill>
            </a:endParaRP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lang="en-PL" dirty="0">
                <a:solidFill>
                  <a:srgbClr val="000000"/>
                </a:solidFill>
              </a:rPr>
              <a:t>Tokenization</a:t>
            </a: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kumimoji="0" lang="en-P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Stopwords removal</a:t>
            </a: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</a:t>
            </a:r>
            <a:r>
              <a:rPr lang="en-PL" dirty="0">
                <a:solidFill>
                  <a:srgbClr val="000000"/>
                </a:solidFill>
              </a:rPr>
              <a:t>-gram generation from 1 to 4</a:t>
            </a: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80445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857828" y="3761815"/>
            <a:ext cx="11885400" cy="222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Experiments</a:t>
            </a: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: </a:t>
            </a:r>
          </a:p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		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binary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classification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47695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282021" y="3219903"/>
            <a:ext cx="741869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L" b="1" dirty="0">
                <a:solidFill>
                  <a:srgbClr val="000000"/>
                </a:solidFill>
              </a:rPr>
              <a:t>Interests are twofold</a:t>
            </a: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Predictibility offered by the data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Baseline for 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51DDA-C663-EE4E-BB8B-E6D42498D9A5}"/>
              </a:ext>
            </a:extLst>
          </p:cNvPr>
          <p:cNvSpPr txBox="1"/>
          <p:nvPr/>
        </p:nvSpPr>
        <p:spPr>
          <a:xfrm>
            <a:off x="712394" y="1770986"/>
            <a:ext cx="1461938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	The problem: </a:t>
            </a: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given a case and an article, is the article violated or not?</a:t>
            </a:r>
            <a:r>
              <a:rPr kumimoji="0" lang="en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DEFA3-8C9B-844D-9E0A-4997646B5E29}"/>
              </a:ext>
            </a:extLst>
          </p:cNvPr>
          <p:cNvSpPr txBox="1"/>
          <p:nvPr/>
        </p:nvSpPr>
        <p:spPr>
          <a:xfrm>
            <a:off x="1282021" y="5412356"/>
            <a:ext cx="1026563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L" b="1" dirty="0">
                <a:solidFill>
                  <a:srgbClr val="000000"/>
                </a:solidFill>
              </a:rPr>
              <a:t>Additional interests</a:t>
            </a: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Are all articles equally predictable?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Are all types of data equal w.r.t. predictibility?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8CF35-CDEE-584C-BC0D-C0D2A6D33EAE}"/>
              </a:ext>
            </a:extLst>
          </p:cNvPr>
          <p:cNvSpPr txBox="1"/>
          <p:nvPr/>
        </p:nvSpPr>
        <p:spPr>
          <a:xfrm>
            <a:off x="304800" y="8918936"/>
            <a:ext cx="1036181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dirty="0">
                <a:hlinkClick r:id="rId3"/>
              </a:rPr>
              <a:t>https://github.com/echr-od/ECHR-OD_predictions</a:t>
            </a:r>
            <a:endParaRPr kumimoji="0" lang="en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415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DEFA3-8C9B-844D-9E0A-4997646B5E29}"/>
              </a:ext>
            </a:extLst>
          </p:cNvPr>
          <p:cNvSpPr txBox="1"/>
          <p:nvPr/>
        </p:nvSpPr>
        <p:spPr>
          <a:xfrm>
            <a:off x="712394" y="3629097"/>
            <a:ext cx="6521016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L" b="1" dirty="0">
                <a:solidFill>
                  <a:srgbClr val="000000"/>
                </a:solidFill>
              </a:rPr>
              <a:t>Processing steps</a:t>
            </a: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</a:t>
            </a: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rticles with &gt;100 cases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BoW over top 5000 tokens</a:t>
            </a:r>
            <a:b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 n-grams from 1 to 4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PL" dirty="0">
                <a:solidFill>
                  <a:srgbClr val="000000"/>
                </a:solidFill>
              </a:rPr>
              <a:t>hot-one encoded</a:t>
            </a:r>
            <a:endParaRPr kumimoji="0" lang="en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D0AAD-6A15-234B-B1F8-B4C9F5FB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50" y="4656205"/>
            <a:ext cx="10344713" cy="50973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2A7016-D71D-7C4C-BBCE-0D086257350B}"/>
              </a:ext>
            </a:extLst>
          </p:cNvPr>
          <p:cNvSpPr txBox="1"/>
          <p:nvPr/>
        </p:nvSpPr>
        <p:spPr>
          <a:xfrm>
            <a:off x="712394" y="1911058"/>
            <a:ext cx="1207702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11 datasets (one per article)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Each dataset has 3 flavors</a:t>
            </a:r>
            <a: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(descriptive, BoW, desc+BoW)</a:t>
            </a:r>
          </a:p>
        </p:txBody>
      </p:sp>
    </p:spTree>
    <p:extLst>
      <p:ext uri="{BB962C8B-B14F-4D97-AF65-F5344CB8AC3E}">
        <p14:creationId xmlns:p14="http://schemas.microsoft.com/office/powerpoint/2010/main" val="410239849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DEFA3-8C9B-844D-9E0A-4997646B5E29}"/>
              </a:ext>
            </a:extLst>
          </p:cNvPr>
          <p:cNvSpPr txBox="1"/>
          <p:nvPr/>
        </p:nvSpPr>
        <p:spPr>
          <a:xfrm>
            <a:off x="3030879" y="2230627"/>
            <a:ext cx="1047081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L" b="1" dirty="0">
                <a:solidFill>
                  <a:srgbClr val="000000"/>
                </a:solidFill>
              </a:rPr>
              <a:t>Protocol</a:t>
            </a: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PL" dirty="0">
                <a:solidFill>
                  <a:srgbClr val="000000"/>
                </a:solidFill>
              </a:rPr>
              <a:t>13 algorithms (scikit-learn)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PL" dirty="0">
                <a:solidFill>
                  <a:srgbClr val="000000"/>
                </a:solidFill>
              </a:rPr>
              <a:t>ccuracy, F1-score and MCC as perf. </a:t>
            </a: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PL" dirty="0">
                <a:solidFill>
                  <a:srgbClr val="000000"/>
                </a:solidFill>
              </a:rPr>
              <a:t>etrics</a:t>
            </a:r>
            <a:endParaRPr kumimoji="0" lang="pl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10-folds cross-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validation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b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each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algorith</a:t>
            </a:r>
            <a:r>
              <a:rPr lang="pl-PL" dirty="0" err="1">
                <a:solidFill>
                  <a:srgbClr val="000000"/>
                </a:solidFill>
              </a:rPr>
              <a:t>m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lang="pl-PL" dirty="0" err="1">
                <a:solidFill>
                  <a:srgbClr val="000000"/>
                </a:solidFill>
              </a:rPr>
              <a:t>each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flavor</a:t>
            </a:r>
            <a:r>
              <a:rPr lang="pl-PL" dirty="0">
                <a:solidFill>
                  <a:srgbClr val="000000"/>
                </a:solidFill>
              </a:rPr>
              <a:t> of </a:t>
            </a:r>
            <a:r>
              <a:rPr lang="pl-PL" dirty="0" err="1">
                <a:solidFill>
                  <a:srgbClr val="000000"/>
                </a:solidFill>
              </a:rPr>
              <a:t>each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dataset</a:t>
            </a:r>
            <a:endParaRPr kumimoji="0" lang="en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6E786-503B-5843-A0C4-46988E5D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86" y="5538224"/>
            <a:ext cx="7906000" cy="20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7A0BD-75C7-7C40-BBBC-D07DEA3F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15" y="1666848"/>
            <a:ext cx="13957232" cy="60628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B79E1B-28B7-954A-BAEE-DD7CFF8AEA6F}"/>
              </a:ext>
            </a:extLst>
          </p:cNvPr>
          <p:cNvSpPr/>
          <p:nvPr/>
        </p:nvSpPr>
        <p:spPr>
          <a:xfrm>
            <a:off x="3918021" y="8318382"/>
            <a:ext cx="8667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MBX10"/>
              </a:rPr>
              <a:t>15pp higher than the previous study! But…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0746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856F0-5C9E-764E-9107-0CE35E63D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58" y="1759613"/>
            <a:ext cx="13470746" cy="4998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564FC4-0A9D-5147-92BA-5FF4878811D9}"/>
              </a:ext>
            </a:extLst>
          </p:cNvPr>
          <p:cNvSpPr/>
          <p:nvPr/>
        </p:nvSpPr>
        <p:spPr>
          <a:xfrm>
            <a:off x="4116803" y="7702156"/>
            <a:ext cx="866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MBX10"/>
              </a:rPr>
              <a:t>Fairly balanced despite the fact that the classes are highly imbalanced</a:t>
            </a:r>
            <a:r>
              <a:rPr lang="en-GB" dirty="0">
                <a:latin typeface="CMR10"/>
              </a:rPr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7766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hape 116">
            <a:extLst>
              <a:ext uri="{FF2B5EF4-FFF2-40B4-BE49-F238E27FC236}">
                <a16:creationId xmlns:a16="http://schemas.microsoft.com/office/drawing/2014/main" id="{2D84DA55-9838-384D-AA0D-E6D90A90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Agenda</a:t>
            </a:r>
            <a:endParaRPr sz="4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7FAEE-9B50-A642-AE17-0A6C01307353}"/>
              </a:ext>
            </a:extLst>
          </p:cNvPr>
          <p:cNvSpPr/>
          <p:nvPr/>
        </p:nvSpPr>
        <p:spPr>
          <a:xfrm>
            <a:off x="3820444" y="2860863"/>
            <a:ext cx="130800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Introduction</a:t>
            </a:r>
            <a:r>
              <a:rPr lang="pl-PL" sz="3200" b="1" dirty="0"/>
              <a:t> and </a:t>
            </a:r>
            <a:r>
              <a:rPr lang="pl-PL" sz="3200" b="1" dirty="0" err="1"/>
              <a:t>Context</a:t>
            </a:r>
            <a:br>
              <a:rPr lang="pl-PL" sz="3200" dirty="0"/>
            </a:b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European</a:t>
            </a:r>
            <a:r>
              <a:rPr lang="pl-PL" sz="3200" b="1" dirty="0"/>
              <a:t> Court of Human </a:t>
            </a:r>
            <a:r>
              <a:rPr lang="pl-PL" sz="3200" b="1" dirty="0" err="1"/>
              <a:t>Rights</a:t>
            </a:r>
            <a:r>
              <a:rPr lang="pl-PL" sz="3200" b="1" dirty="0"/>
              <a:t> Database</a:t>
            </a:r>
          </a:p>
          <a:p>
            <a:pPr marL="742950" indent="-742950" algn="l">
              <a:buFont typeface="+mj-lt"/>
              <a:buAutoNum type="arabicPeriod"/>
            </a:pPr>
            <a:endParaRPr lang="pl-PL" sz="3200" b="1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Experiments</a:t>
            </a:r>
            <a:r>
              <a:rPr lang="pl-PL" sz="3200" b="1" dirty="0"/>
              <a:t>: </a:t>
            </a:r>
            <a:r>
              <a:rPr lang="pl-PL" sz="3200" b="1" dirty="0" err="1"/>
              <a:t>Binary</a:t>
            </a:r>
            <a:r>
              <a:rPr lang="pl-PL" sz="3200" b="1" dirty="0"/>
              <a:t> </a:t>
            </a:r>
            <a:r>
              <a:rPr lang="pl-PL" sz="3200" b="1" dirty="0" err="1"/>
              <a:t>Classification</a:t>
            </a:r>
            <a:endParaRPr lang="pl-PL" sz="3200" b="1" dirty="0"/>
          </a:p>
          <a:p>
            <a:pPr marL="742950" indent="-742950" algn="l">
              <a:buFont typeface="+mj-lt"/>
              <a:buAutoNum type="arabicPeriod"/>
            </a:pPr>
            <a:endParaRPr lang="pl-PL" sz="3200" b="1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Conclusion</a:t>
            </a:r>
            <a:br>
              <a:rPr lang="pl-PL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785951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45AF7B-2DC7-9A4A-9E6B-B4362927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51" y="2002279"/>
            <a:ext cx="13168960" cy="62658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97770D-6A30-294F-A697-4409B1A2A859}"/>
              </a:ext>
            </a:extLst>
          </p:cNvPr>
          <p:cNvSpPr/>
          <p:nvPr/>
        </p:nvSpPr>
        <p:spPr>
          <a:xfrm>
            <a:off x="4336256" y="8372129"/>
            <a:ext cx="866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MBX10"/>
              </a:rPr>
              <a:t>Wilcoxon test shows adding descriptive to </a:t>
            </a:r>
            <a:r>
              <a:rPr lang="en-GB" dirty="0" err="1">
                <a:latin typeface="CMBX10"/>
              </a:rPr>
              <a:t>BoW</a:t>
            </a:r>
            <a:r>
              <a:rPr lang="en-GB" dirty="0">
                <a:latin typeface="CMBX10"/>
              </a:rPr>
              <a:t> statistically improve the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48370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Experiments</a:t>
            </a:r>
            <a:r>
              <a:rPr lang="pl-PL" sz="4400" dirty="0"/>
              <a:t>: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  <a:r>
              <a:rPr lang="pl-PL" sz="4400" dirty="0" err="1"/>
              <a:t>classification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0981B-FDF7-0840-A856-957B3B8C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46" y="2146852"/>
            <a:ext cx="12947685" cy="4681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29922F-C008-C44F-A930-37B89CC8CED0}"/>
              </a:ext>
            </a:extLst>
          </p:cNvPr>
          <p:cNvSpPr/>
          <p:nvPr/>
        </p:nvSpPr>
        <p:spPr>
          <a:xfrm>
            <a:off x="4116803" y="7702156"/>
            <a:ext cx="8667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MBX10"/>
              </a:rPr>
              <a:t>Underfit!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79364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857828" y="4338896"/>
            <a:ext cx="11885400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Conclusion</a:t>
            </a: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dirty="0">
                <a:solidFill>
                  <a:srgbClr val="FFFFFF"/>
                </a:solidFill>
                <a:ea typeface="Arial"/>
                <a:cs typeface="Arial"/>
                <a:sym typeface="Helvetica Neue Bold for IBM"/>
              </a:rPr>
              <a:t>and WIP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923018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Conclusions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81F05-C44B-DA4A-BADB-04C3F014EB22}"/>
              </a:ext>
            </a:extLst>
          </p:cNvPr>
          <p:cNvSpPr txBox="1"/>
          <p:nvPr/>
        </p:nvSpPr>
        <p:spPr>
          <a:xfrm>
            <a:off x="2971244" y="3393165"/>
            <a:ext cx="1134284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Conclusions: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PL" dirty="0">
                <a:solidFill>
                  <a:srgbClr val="000000"/>
                </a:solidFill>
              </a:rPr>
              <a:t>Strong predictibility! 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</a:t>
            </a:r>
            <a:r>
              <a:rPr lang="pl-PL" dirty="0" err="1">
                <a:solidFill>
                  <a:srgbClr val="000000"/>
                </a:solidFill>
              </a:rPr>
              <a:t>ore</a:t>
            </a:r>
            <a:r>
              <a:rPr lang="pl-PL" dirty="0">
                <a:solidFill>
                  <a:srgbClr val="000000"/>
                </a:solidFill>
              </a:rPr>
              <a:t>, the </a:t>
            </a:r>
            <a:r>
              <a:rPr lang="pl-PL" dirty="0" err="1">
                <a:solidFill>
                  <a:srgbClr val="000000"/>
                </a:solidFill>
              </a:rPr>
              <a:t>better</a:t>
            </a:r>
            <a:r>
              <a:rPr lang="pl-PL" dirty="0">
                <a:solidFill>
                  <a:srgbClr val="000000"/>
                </a:solidFill>
              </a:rPr>
              <a:t>… but </a:t>
            </a:r>
            <a:r>
              <a:rPr lang="pl-PL" dirty="0" err="1">
                <a:solidFill>
                  <a:srgbClr val="000000"/>
                </a:solidFill>
              </a:rPr>
              <a:t>already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exhaustive</a:t>
            </a:r>
            <a:r>
              <a:rPr lang="pl-PL" dirty="0">
                <a:solidFill>
                  <a:srgbClr val="000000"/>
                </a:solidFill>
              </a:rPr>
              <a:t> data</a:t>
            </a:r>
            <a:endParaRPr kumimoji="0" lang="pl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 not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always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rebalance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your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datasets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en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7841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0AA33-AC60-3C49-98E3-A2C23CC77BCB}"/>
              </a:ext>
            </a:extLst>
          </p:cNvPr>
          <p:cNvSpPr txBox="1"/>
          <p:nvPr/>
        </p:nvSpPr>
        <p:spPr>
          <a:xfrm>
            <a:off x="947572" y="1744247"/>
            <a:ext cx="1439496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Database WIP: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PL" dirty="0">
                <a:solidFill>
                  <a:srgbClr val="000000"/>
                </a:solidFill>
              </a:rPr>
              <a:t>Automated database update (every month)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Additional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cases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(PDF) and data (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judges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external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law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texts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tags</a:t>
            </a:r>
            <a:r>
              <a:rPr lang="pl-PL" dirty="0">
                <a:solidFill>
                  <a:srgbClr val="000000"/>
                </a:solidFill>
              </a:rPr>
              <a:t>)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pl-PL" dirty="0" err="1">
                <a:solidFill>
                  <a:srgbClr val="000000"/>
                </a:solidFill>
              </a:rPr>
              <a:t>GraphQL</a:t>
            </a:r>
            <a:r>
              <a:rPr lang="pl-PL" dirty="0">
                <a:solidFill>
                  <a:srgbClr val="000000"/>
                </a:solidFill>
              </a:rPr>
              <a:t> API</a:t>
            </a:r>
            <a:endParaRPr kumimoji="0" lang="pl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1CA1D-A753-5747-BEEA-7BAC2DB04EA3}"/>
              </a:ext>
            </a:extLst>
          </p:cNvPr>
          <p:cNvSpPr txBox="1"/>
          <p:nvPr/>
        </p:nvSpPr>
        <p:spPr>
          <a:xfrm>
            <a:off x="947572" y="4602691"/>
            <a:ext cx="916276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Experiments WIP: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PL" dirty="0">
                <a:solidFill>
                  <a:srgbClr val="000000"/>
                </a:solidFill>
              </a:rPr>
              <a:t>Multiclass and multilabel classification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More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advanced</a:t>
            </a:r>
            <a:r>
              <a:rPr kumimoji="0" lang="pl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embedding</a:t>
            </a:r>
            <a:r>
              <a:rPr lang="pl-PL" dirty="0" err="1">
                <a:solidFill>
                  <a:srgbClr val="000000"/>
                </a:solidFill>
              </a:rPr>
              <a:t>s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e.g</a:t>
            </a:r>
            <a:r>
              <a:rPr lang="pl-PL" dirty="0">
                <a:solidFill>
                  <a:srgbClr val="000000"/>
                </a:solidFill>
              </a:rPr>
              <a:t>. BERT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</a:rPr>
              <a:t>Network </a:t>
            </a:r>
            <a:r>
              <a:rPr lang="pl-PL" dirty="0" err="1">
                <a:solidFill>
                  <a:srgbClr val="000000"/>
                </a:solidFill>
              </a:rPr>
              <a:t>analysis</a:t>
            </a:r>
            <a:r>
              <a:rPr lang="pl-PL" dirty="0">
                <a:solidFill>
                  <a:srgbClr val="000000"/>
                </a:solidFill>
              </a:rPr>
              <a:t> (</a:t>
            </a:r>
            <a:r>
              <a:rPr lang="pl-PL" dirty="0" err="1">
                <a:solidFill>
                  <a:srgbClr val="000000"/>
                </a:solidFill>
              </a:rPr>
              <a:t>judges</a:t>
            </a:r>
            <a:r>
              <a:rPr lang="pl-PL" dirty="0">
                <a:solidFill>
                  <a:srgbClr val="000000"/>
                </a:solidFill>
              </a:rPr>
              <a:t>, cross-ref, </a:t>
            </a:r>
            <a:r>
              <a:rPr lang="pl-PL" dirty="0" err="1">
                <a:solidFill>
                  <a:srgbClr val="000000"/>
                </a:solidFill>
              </a:rPr>
              <a:t>etc</a:t>
            </a:r>
            <a:r>
              <a:rPr lang="pl-PL" dirty="0">
                <a:solidFill>
                  <a:srgbClr val="000000"/>
                </a:solidFill>
              </a:rPr>
              <a:t>)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</a:rPr>
              <a:t>Fine-</a:t>
            </a:r>
            <a:r>
              <a:rPr lang="pl-PL" dirty="0" err="1">
                <a:solidFill>
                  <a:srgbClr val="000000"/>
                </a:solidFill>
              </a:rPr>
              <a:t>grain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hyperparameter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tuning</a:t>
            </a:r>
            <a:endParaRPr kumimoji="0" lang="pl-PL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Shape 116">
            <a:extLst>
              <a:ext uri="{FF2B5EF4-FFF2-40B4-BE49-F238E27FC236}">
                <a16:creationId xmlns:a16="http://schemas.microsoft.com/office/drawing/2014/main" id="{6E347596-EE41-7141-90B3-06F8113E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Work</a:t>
            </a:r>
            <a:r>
              <a:rPr lang="pl-PL" sz="4400" dirty="0"/>
              <a:t> in Progress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155095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2254166" y="1140971"/>
            <a:ext cx="12056381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Thank</a:t>
            </a:r>
            <a:r>
              <a:rPr lang="pl-PL" sz="7200" b="1" dirty="0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 </a:t>
            </a: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you</a:t>
            </a:r>
            <a:endParaRPr sz="7200" dirty="0">
              <a:solidFill>
                <a:srgbClr val="FFFFFF"/>
              </a:solidFill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RÃ©sultat de recherche d'images pour &quot;questions?&quot;">
            <a:extLst>
              <a:ext uri="{FF2B5EF4-FFF2-40B4-BE49-F238E27FC236}">
                <a16:creationId xmlns:a16="http://schemas.microsoft.com/office/drawing/2014/main" id="{B1B38C91-41B5-4C4E-B5E3-5B09EF6C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06" y="3587102"/>
            <a:ext cx="1076325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FC337-4932-324F-BE00-043581D9AF59}"/>
              </a:ext>
            </a:extLst>
          </p:cNvPr>
          <p:cNvSpPr txBox="1"/>
          <p:nvPr/>
        </p:nvSpPr>
        <p:spPr>
          <a:xfrm>
            <a:off x="364633" y="8277156"/>
            <a:ext cx="114390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kumimoji="0" lang="en-PL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Main website: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https://echr-opendata.eu/</a:t>
            </a:r>
            <a:b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GitHub: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https://github.com/echr-od/ECHR-OD_process</a:t>
            </a:r>
            <a:endParaRPr kumimoji="0" lang="en-PL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19538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857828" y="4338896"/>
            <a:ext cx="11885400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Introduction</a:t>
            </a: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and </a:t>
            </a:r>
            <a:r>
              <a:rPr lang="pl-PL" sz="7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Context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59306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Legal</a:t>
            </a:r>
            <a:r>
              <a:rPr lang="pl-PL" sz="4400" dirty="0"/>
              <a:t> Analytics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468910" y="2983940"/>
            <a:ext cx="13292100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742950" indent="-742950" algn="l" rtl="0" latinLnBrk="1" hangingPunct="0">
              <a:buFont typeface="Arial" panose="020B0604020202020204" pitchFamily="34" charset="0"/>
              <a:buChar char="•"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Predicting justice decision is </a:t>
            </a: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hard</a:t>
            </a:r>
            <a:b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    </a:t>
            </a:r>
            <a:r>
              <a:rPr lang="en-GB" dirty="0"/>
              <a:t>67.4% and 58% correct decisions in [1]</a:t>
            </a:r>
            <a:br>
              <a:rPr lang="en-GB" dirty="0"/>
            </a:br>
            <a:r>
              <a:rPr lang="en-GB" dirty="0"/>
              <a:t>       85.20% and 84.85% by Fantasy Scotus project</a:t>
            </a:r>
          </a:p>
          <a:p>
            <a:pPr marL="742950" indent="-742950" algn="l" rtl="0" latinLnBrk="1" hangingPunct="0">
              <a:buFont typeface="Arial" panose="020B0604020202020204" pitchFamily="34" charset="0"/>
              <a:buChar char="•"/>
            </a:pPr>
            <a: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Mostly SCOTUS: SCOTUS Database (</a:t>
            </a:r>
            <a:r>
              <a:rPr lang="en-GB" dirty="0"/>
              <a:t>http://</a:t>
            </a:r>
            <a:r>
              <a:rPr lang="en-GB" dirty="0" err="1"/>
              <a:t>scdb.wustl.edu</a:t>
            </a:r>
            <a:r>
              <a:rPr lang="en-GB" dirty="0"/>
              <a:t>/)</a:t>
            </a:r>
            <a:endParaRPr kumimoji="0" lang="en-P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PL" b="0" dirty="0">
                <a:solidFill>
                  <a:srgbClr val="000000"/>
                </a:solidFill>
              </a:rPr>
              <a:t>Lack of resource</a:t>
            </a:r>
            <a:r>
              <a:rPr lang="en-PL" dirty="0">
                <a:solidFill>
                  <a:srgbClr val="000000"/>
                </a:solidFill>
              </a:rPr>
              <a:t>s for the other courts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P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Industrial attractivity (TAM for LegalTech &gt; 16B USD/year)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5B4BAB-9A66-EF42-BD31-4E0960814B47}"/>
              </a:ext>
            </a:extLst>
          </p:cNvPr>
          <p:cNvSpPr/>
          <p:nvPr/>
        </p:nvSpPr>
        <p:spPr>
          <a:xfrm>
            <a:off x="304800" y="8403124"/>
            <a:ext cx="14740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latin typeface="CMR9"/>
              </a:rPr>
              <a:t>[1] Ruger, T.W., Kim, P.T., Martin, A.D., Quinn, K.M.: The supreme court forecasting project: Legal and political science approaches to predicting supreme court </a:t>
            </a:r>
            <a:r>
              <a:rPr lang="en-GB" sz="2400" dirty="0" err="1">
                <a:latin typeface="CMR9"/>
              </a:rPr>
              <a:t>decisionmaking</a:t>
            </a:r>
            <a:r>
              <a:rPr lang="en-GB" sz="2400" dirty="0">
                <a:latin typeface="CMR9"/>
              </a:rPr>
              <a:t>. Columbia Law Review </a:t>
            </a:r>
            <a:r>
              <a:rPr lang="en-GB" sz="2400" dirty="0">
                <a:latin typeface="CMBX9"/>
              </a:rPr>
              <a:t>104</a:t>
            </a:r>
            <a:r>
              <a:rPr lang="en-GB" sz="2400" dirty="0">
                <a:latin typeface="CMR9"/>
              </a:rPr>
              <a:t>(4), 1150–1210 (2004) </a:t>
            </a:r>
          </a:p>
        </p:txBody>
      </p:sp>
    </p:spTree>
    <p:extLst>
      <p:ext uri="{BB962C8B-B14F-4D97-AF65-F5344CB8AC3E}">
        <p14:creationId xmlns:p14="http://schemas.microsoft.com/office/powerpoint/2010/main" val="2931198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Legal</a:t>
            </a:r>
            <a:r>
              <a:rPr lang="pl-PL" sz="4400" dirty="0"/>
              <a:t> Analytics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E07-674C-3646-9A31-BA6C4C3661A9}"/>
              </a:ext>
            </a:extLst>
          </p:cNvPr>
          <p:cNvSpPr txBox="1"/>
          <p:nvPr/>
        </p:nvSpPr>
        <p:spPr>
          <a:xfrm>
            <a:off x="1581335" y="1996154"/>
            <a:ext cx="15369592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b="1" dirty="0" err="1">
                <a:solidFill>
                  <a:srgbClr val="000000"/>
                </a:solidFill>
              </a:rPr>
              <a:t>Previous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work</a:t>
            </a:r>
            <a:r>
              <a:rPr lang="pl-PL" b="1" dirty="0">
                <a:solidFill>
                  <a:srgbClr val="000000"/>
                </a:solidFill>
              </a:rPr>
              <a:t> o</a:t>
            </a: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 ECHR:</a:t>
            </a:r>
            <a:endParaRPr lang="en-GB" b="1" dirty="0"/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P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PL" dirty="0">
              <a:solidFill>
                <a:srgbClr val="000000"/>
              </a:solidFill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P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79% accuracy</a:t>
            </a:r>
            <a:b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But only 3 articles considered, 584 cases in total, data quality problem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PL" dirty="0">
              <a:solidFill>
                <a:srgbClr val="000000"/>
              </a:solidFill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P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75% accuracy</a:t>
            </a:r>
            <a:br>
              <a:rPr kumimoji="0" lang="en-PL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lang="en-PL" dirty="0">
                <a:solidFill>
                  <a:srgbClr val="000000"/>
                </a:solidFill>
              </a:rPr>
              <a:t>Small undersampled training sets, few thousands cases in total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P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PL" dirty="0">
              <a:solidFill>
                <a:srgbClr val="000000"/>
              </a:solidFill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PL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23EC69-F61B-244B-92A8-B7338E2179BC}"/>
              </a:ext>
            </a:extLst>
          </p:cNvPr>
          <p:cNvSpPr/>
          <p:nvPr/>
        </p:nvSpPr>
        <p:spPr>
          <a:xfrm>
            <a:off x="1581335" y="5624896"/>
            <a:ext cx="12633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latin typeface="CMR9"/>
              </a:rPr>
              <a:t>Medvedeva, M., Vols, M., </a:t>
            </a:r>
            <a:r>
              <a:rPr lang="en-GB" sz="2400" dirty="0" err="1">
                <a:latin typeface="CMR9"/>
              </a:rPr>
              <a:t>Wieling</a:t>
            </a:r>
            <a:r>
              <a:rPr lang="en-GB" sz="2400" dirty="0">
                <a:latin typeface="CMR9"/>
              </a:rPr>
              <a:t>, M.: Using machine learning to predict decisions </a:t>
            </a:r>
          </a:p>
          <a:p>
            <a:pPr algn="l"/>
            <a:r>
              <a:rPr lang="en-GB" sz="2400" dirty="0">
                <a:latin typeface="CMR9"/>
              </a:rPr>
              <a:t>of the European Court of Human Rights. </a:t>
            </a:r>
            <a:r>
              <a:rPr lang="en-GB" sz="2400" dirty="0" err="1">
                <a:latin typeface="CMR9"/>
              </a:rPr>
              <a:t>Artifficial</a:t>
            </a:r>
            <a:r>
              <a:rPr lang="en-GB" sz="2400" dirty="0">
                <a:latin typeface="CMR9"/>
              </a:rPr>
              <a:t> Intelligence and Law (2019)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A8FF8-92BB-9749-8C31-7700E446CDDB}"/>
              </a:ext>
            </a:extLst>
          </p:cNvPr>
          <p:cNvSpPr/>
          <p:nvPr/>
        </p:nvSpPr>
        <p:spPr>
          <a:xfrm>
            <a:off x="1543859" y="3000755"/>
            <a:ext cx="12708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 err="1">
                <a:latin typeface="CMR9"/>
              </a:rPr>
              <a:t>Aletras</a:t>
            </a:r>
            <a:r>
              <a:rPr lang="en-GB" sz="2400" dirty="0">
                <a:latin typeface="CMR9"/>
              </a:rPr>
              <a:t>, N., </a:t>
            </a:r>
            <a:r>
              <a:rPr lang="en-GB" sz="2400" dirty="0" err="1">
                <a:latin typeface="CMR9"/>
              </a:rPr>
              <a:t>Tsarapatsanis</a:t>
            </a:r>
            <a:r>
              <a:rPr lang="en-GB" sz="2400" dirty="0">
                <a:latin typeface="CMR9"/>
              </a:rPr>
              <a:t>, D., </a:t>
            </a:r>
            <a:r>
              <a:rPr lang="en-GB" sz="2400" dirty="0" err="1">
                <a:latin typeface="CMR9"/>
              </a:rPr>
              <a:t>Preoiuc</a:t>
            </a:r>
            <a:r>
              <a:rPr lang="en-GB" sz="2400" dirty="0">
                <a:latin typeface="CMR9"/>
              </a:rPr>
              <a:t>-Pietro, D., </a:t>
            </a:r>
            <a:r>
              <a:rPr lang="en-GB" sz="2400" dirty="0" err="1">
                <a:latin typeface="CMR9"/>
              </a:rPr>
              <a:t>Lampos</a:t>
            </a:r>
            <a:r>
              <a:rPr lang="en-GB" sz="2400" dirty="0">
                <a:latin typeface="CMR9"/>
              </a:rPr>
              <a:t>, V.: Predicting judicial decisions of the European Court of Human Rights: a natural language processing perspective. </a:t>
            </a:r>
            <a:r>
              <a:rPr lang="en-GB" sz="2400" dirty="0" err="1">
                <a:latin typeface="CMR9"/>
              </a:rPr>
              <a:t>PeerJ</a:t>
            </a:r>
            <a:r>
              <a:rPr lang="en-GB" sz="2400" dirty="0">
                <a:latin typeface="CMR9"/>
              </a:rPr>
              <a:t> Computer Science </a:t>
            </a:r>
            <a:r>
              <a:rPr lang="en-GB" sz="2400" dirty="0">
                <a:latin typeface="CMBX9"/>
              </a:rPr>
              <a:t>2</a:t>
            </a:r>
            <a:r>
              <a:rPr lang="en-GB" sz="2400" dirty="0">
                <a:latin typeface="CMR9"/>
              </a:rPr>
              <a:t>, e93 (2016)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469DB-5FEC-E14D-9459-68BEB8EEF823}"/>
              </a:ext>
            </a:extLst>
          </p:cNvPr>
          <p:cNvSpPr txBox="1"/>
          <p:nvPr/>
        </p:nvSpPr>
        <p:spPr>
          <a:xfrm>
            <a:off x="3089027" y="7761518"/>
            <a:ext cx="96180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Both are using only the judgment documents</a:t>
            </a:r>
          </a:p>
        </p:txBody>
      </p:sp>
      <p:pic>
        <p:nvPicPr>
          <p:cNvPr id="12" name="Picture 4" descr="The European Court for Human Rights Announces Two Decisions on Azerbaijani  Activists | EaP CSF">
            <a:extLst>
              <a:ext uri="{FF2B5EF4-FFF2-40B4-BE49-F238E27FC236}">
                <a16:creationId xmlns:a16="http://schemas.microsoft.com/office/drawing/2014/main" id="{3F90338B-979E-9F40-AB9B-D35C9416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066" y="215901"/>
            <a:ext cx="6327419" cy="23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7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857828" y="3761815"/>
            <a:ext cx="11885400" cy="222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European</a:t>
            </a: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Court of Human </a:t>
            </a:r>
            <a:r>
              <a:rPr lang="pl-PL" sz="7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Rights</a:t>
            </a: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Database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88226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in </a:t>
            </a:r>
            <a:r>
              <a:rPr lang="pl-PL" sz="4400" dirty="0" err="1"/>
              <a:t>Brief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573840" y="2429942"/>
            <a:ext cx="1480212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Exhaustive (~13k cases) and high-quality database about the ECHR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PL" b="1" dirty="0">
                <a:solidFill>
                  <a:srgbClr val="000000"/>
                </a:solidFill>
              </a:rPr>
              <a:t>Reusability, Quality, Availability</a:t>
            </a:r>
            <a:br>
              <a:rPr lang="en-PL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		1. Each version is carefully versioned</a:t>
            </a:r>
            <a:br>
              <a:rPr lang="en-PL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        2. Creation process and intermediate files are public</a:t>
            </a:r>
            <a:br>
              <a:rPr lang="en-PL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        3. Metadata on top of (processed) judgements files</a:t>
            </a: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kumimoji="0" lang="en-P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Database under Open Database License (ODbL)</a:t>
            </a: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lang="en-PL" dirty="0">
                <a:solidFill>
                  <a:srgbClr val="000000"/>
                </a:solidFill>
              </a:rPr>
              <a:t>Creation process under MIT Licence</a:t>
            </a: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4C65F-D7CD-E842-A240-E2E3F6CBC15A}"/>
              </a:ext>
            </a:extLst>
          </p:cNvPr>
          <p:cNvSpPr txBox="1"/>
          <p:nvPr/>
        </p:nvSpPr>
        <p:spPr>
          <a:xfrm>
            <a:off x="417022" y="8204193"/>
            <a:ext cx="114390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kumimoji="0" lang="en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Main website: </a:t>
            </a:r>
            <a:r>
              <a:rPr lang="en-GB" dirty="0">
                <a:hlinkClick r:id="rId3"/>
              </a:rPr>
              <a:t>https://echr-opendata.eu/</a:t>
            </a:r>
            <a:br>
              <a:rPr lang="en-GB" dirty="0"/>
            </a:br>
            <a:r>
              <a:rPr lang="en-GB" dirty="0"/>
              <a:t>GitHub: </a:t>
            </a:r>
            <a:r>
              <a:rPr lang="en-GB" dirty="0">
                <a:hlinkClick r:id="rId4"/>
              </a:rPr>
              <a:t>https://github.com/echr-od/ECHR-OD_process</a:t>
            </a:r>
            <a:endParaRPr kumimoji="0" lang="en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EF462B-5192-DE49-B808-7E56728A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035" y="215901"/>
            <a:ext cx="27813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6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in </a:t>
            </a:r>
            <a:r>
              <a:rPr lang="pl-PL" sz="4400"/>
              <a:t>Brief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90BC-1219-164E-A7D1-3B124D3291D0}"/>
              </a:ext>
            </a:extLst>
          </p:cNvPr>
          <p:cNvSpPr txBox="1"/>
          <p:nvPr/>
        </p:nvSpPr>
        <p:spPr>
          <a:xfrm>
            <a:off x="1438928" y="2112450"/>
            <a:ext cx="11650625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data is available?</a:t>
            </a:r>
            <a:br>
              <a:rPr kumimoji="0" lang="en-PL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    Structured, Unstructured, in JSON, CSV or SQL </a:t>
            </a:r>
            <a:b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PL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    Raw and intermediate</a:t>
            </a: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lang="en-PL" b="1" dirty="0">
                <a:solidFill>
                  <a:srgbClr val="000000"/>
                </a:solidFill>
              </a:rPr>
              <a:t>How to retrieve the data?</a:t>
            </a:r>
            <a:br>
              <a:rPr lang="en-PL" b="1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       Direct download</a:t>
            </a:r>
            <a:br>
              <a:rPr lang="en-PL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       REST + GraphQL API</a:t>
            </a:r>
            <a:br>
              <a:rPr lang="en-PL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       Web Explorer</a:t>
            </a:r>
            <a:endParaRPr kumimoji="0" lang="en-P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lvl="2" indent="-742950" algn="l" rtl="0" latinLnBrk="1" hangingPunct="0">
              <a:buFont typeface="Arial" panose="020B0604020202020204" pitchFamily="34" charset="0"/>
              <a:buChar char="•"/>
            </a:pPr>
            <a:r>
              <a:rPr lang="en-PL" b="1" dirty="0">
                <a:solidFill>
                  <a:srgbClr val="000000"/>
                </a:solidFill>
              </a:rPr>
              <a:t>How to use?</a:t>
            </a:r>
            <a:br>
              <a:rPr lang="en-PL" b="1" dirty="0">
                <a:solidFill>
                  <a:srgbClr val="000000"/>
                </a:solidFill>
              </a:rPr>
            </a:br>
            <a:r>
              <a:rPr lang="en-PL" dirty="0">
                <a:solidFill>
                  <a:srgbClr val="000000"/>
                </a:solidFill>
              </a:rPr>
              <a:t>       Pandas, Numpy compatible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4C65F-D7CD-E842-A240-E2E3F6CBC15A}"/>
              </a:ext>
            </a:extLst>
          </p:cNvPr>
          <p:cNvSpPr txBox="1"/>
          <p:nvPr/>
        </p:nvSpPr>
        <p:spPr>
          <a:xfrm>
            <a:off x="364633" y="8277156"/>
            <a:ext cx="114390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kumimoji="0" lang="en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Main website: </a:t>
            </a:r>
            <a:r>
              <a:rPr lang="en-GB" dirty="0">
                <a:hlinkClick r:id="rId3"/>
              </a:rPr>
              <a:t>https://echr-opendata.eu/</a:t>
            </a:r>
            <a:br>
              <a:rPr lang="en-GB" dirty="0"/>
            </a:br>
            <a:r>
              <a:rPr lang="en-GB" dirty="0"/>
              <a:t>GitHub: </a:t>
            </a:r>
            <a:r>
              <a:rPr lang="en-GB" dirty="0">
                <a:hlinkClick r:id="rId4"/>
              </a:rPr>
              <a:t>https://github.com/echr-od/ECHR-OD_process</a:t>
            </a:r>
            <a:endParaRPr kumimoji="0" lang="en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B765E8-1F98-4541-9C7B-E62A13BA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035" y="215901"/>
            <a:ext cx="27813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2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ECHR-DB </a:t>
            </a:r>
            <a:r>
              <a:rPr lang="pl-PL" sz="4400" dirty="0" err="1"/>
              <a:t>creation</a:t>
            </a:r>
            <a:r>
              <a:rPr lang="pl-PL" sz="4400" dirty="0"/>
              <a:t> </a:t>
            </a:r>
            <a:r>
              <a:rPr lang="pl-PL" sz="4400" dirty="0" err="1"/>
              <a:t>process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12D8B-6F02-5F44-86B8-647254C6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29" y="3398645"/>
            <a:ext cx="14181194" cy="34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59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">
  <a:themeElements>
    <a:clrScheme name="Blue">
      <a:dk1>
        <a:srgbClr val="6D7777"/>
      </a:dk1>
      <a:lt1>
        <a:srgbClr val="5A5A5A"/>
      </a:lt1>
      <a:dk2>
        <a:srgbClr val="AFB8B8"/>
      </a:dk2>
      <a:lt2>
        <a:srgbClr val="959F9F"/>
      </a:lt2>
      <a:accent1>
        <a:srgbClr val="C8D2D2"/>
      </a:accent1>
      <a:accent2>
        <a:srgbClr val="DFE9E9"/>
      </a:accent2>
      <a:accent3>
        <a:srgbClr val="1D3649"/>
      </a:accent3>
      <a:accent4>
        <a:srgbClr val="325C80"/>
      </a:accent4>
      <a:accent5>
        <a:srgbClr val="5596E6"/>
      </a:accent5>
      <a:accent6>
        <a:srgbClr val="7CC7FF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41130</TotalTime>
  <Words>1766</Words>
  <Application>Microsoft Macintosh PowerPoint</Application>
  <PresentationFormat>Custom</PresentationFormat>
  <Paragraphs>150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Avenir Book</vt:lpstr>
      <vt:lpstr>CMBX10</vt:lpstr>
      <vt:lpstr>CMBX9</vt:lpstr>
      <vt:lpstr>CMR10</vt:lpstr>
      <vt:lpstr>CMR9</vt:lpstr>
      <vt:lpstr>Helvetica</vt:lpstr>
      <vt:lpstr>Helvetica Light</vt:lpstr>
      <vt:lpstr>HelvNeue Bold for IBM</vt:lpstr>
      <vt:lpstr>HelvNeue Light for IBM</vt:lpstr>
      <vt:lpstr>Source Sans Pro ExtraLight</vt:lpstr>
      <vt:lpstr>White</vt:lpstr>
      <vt:lpstr>Blue</vt:lpstr>
      <vt:lpstr>PowerPoint Presentation</vt:lpstr>
      <vt:lpstr>Agenda</vt:lpstr>
      <vt:lpstr>PowerPoint Presentation</vt:lpstr>
      <vt:lpstr>Legal Analytics</vt:lpstr>
      <vt:lpstr>Legal Analytics</vt:lpstr>
      <vt:lpstr>PowerPoint Presentation</vt:lpstr>
      <vt:lpstr>ECHR-DB in Brief</vt:lpstr>
      <vt:lpstr>ECHR-DB in Brief</vt:lpstr>
      <vt:lpstr>ECHR-DB creation process</vt:lpstr>
      <vt:lpstr>ECHR-DB creation process</vt:lpstr>
      <vt:lpstr>ECHR-DB creation process</vt:lpstr>
      <vt:lpstr>ECHR-DB creation process</vt:lpstr>
      <vt:lpstr>ECHR-DB creation process</vt:lpstr>
      <vt:lpstr>PowerPoint Presentation</vt:lpstr>
      <vt:lpstr>Experiments: binary classification</vt:lpstr>
      <vt:lpstr>Experiments: binary classification</vt:lpstr>
      <vt:lpstr>Experiments: binary classification</vt:lpstr>
      <vt:lpstr>Experiments: binary classification</vt:lpstr>
      <vt:lpstr>Experiments: binary classification</vt:lpstr>
      <vt:lpstr>Experiments: binary classification</vt:lpstr>
      <vt:lpstr>Experiments: binary classification</vt:lpstr>
      <vt:lpstr>PowerPoint Presentation</vt:lpstr>
      <vt:lpstr>Conclusions</vt:lpstr>
      <vt:lpstr>Work in 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ADMINIBM</dc:creator>
  <cp:lastModifiedBy>ALEXANDRE QUEMY</cp:lastModifiedBy>
  <cp:revision>207</cp:revision>
  <dcterms:created xsi:type="dcterms:W3CDTF">2018-11-14T18:28:24Z</dcterms:created>
  <dcterms:modified xsi:type="dcterms:W3CDTF">2020-09-16T09:00:57Z</dcterms:modified>
</cp:coreProperties>
</file>